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298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6" r:id="rId42"/>
    <p:sldId id="295" r:id="rId43"/>
    <p:sldId id="297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C71AA35C-08DE-4304-AE7D-D4763F277E46}">
          <p14:sldIdLst>
            <p14:sldId id="256"/>
            <p14:sldId id="298"/>
            <p14:sldId id="257"/>
            <p14:sldId id="258"/>
            <p14:sldId id="259"/>
            <p14:sldId id="260"/>
            <p14:sldId id="261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  <p14:section name="Sección sin título" id="{EEA9EAE4-98C8-43FF-A6B1-EA8720B0084D}">
          <p14:sldIdLst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6"/>
            <p14:sldId id="295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2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C9C78-0330-4A58-9922-157958DE5BDF}" type="datetimeFigureOut">
              <a:rPr lang="es-AR" smtClean="0"/>
              <a:t>21/8/2023</a:t>
            </a:fld>
            <a:endParaRPr lang="es-A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AR" smtClean="0"/>
              <a:t>DRA. IRMA ROSA ARTEAGA</a:t>
            </a:r>
            <a:endParaRPr lang="es-A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64037-4DA4-4828-89DE-7B72147B552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7958609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3931D-884A-400F-821F-7DF1EF612066}" type="datetimeFigureOut">
              <a:rPr lang="es-AR" smtClean="0"/>
              <a:t>21/8/2023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AR" smtClean="0"/>
              <a:t>DRA. IRMA ROSA ARTEAGA</a:t>
            </a:r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A350A-A345-4AD6-9DFB-E5098EE9A68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4184467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F281-C89A-4C0E-9BA3-479ACEB57ADE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53E58-B15B-427F-B80E-9E471084786D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4878-8E6B-406F-99B4-9D5874D6F667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AAE6-82D9-4277-9DE3-A59D314076C4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363E4-1D93-448D-9FEA-6AB020C2EC20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98B9B-9490-498D-9C0F-FA376A134D2B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ECEBA-A97F-45DD-9438-B02A4F41BABE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C1848-F8D9-4C20-B72A-F7B91F98302E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7797-980F-47EB-85C6-A3109812C2AA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3C40-C4CA-4C59-9EB3-AA69D0FAD785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93BB-954F-44E0-A1FA-53B8DBF88520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8C15-3CFE-42B4-BC73-81B494EFC875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23E49-2DE8-4A6C-B4B6-E4E61BA5E971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4919D93C-3A88-4A00-8369-9D3F252402C2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DRA. IRMA ROSA ARTEAGA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70F3034-9F33-400E-BAA9-510B44B68FE0}" type="datetime1">
              <a:rPr lang="en-US" smtClean="0"/>
              <a:t>8/21/2023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1269669"/>
          </a:xfrm>
        </p:spPr>
        <p:txBody>
          <a:bodyPr/>
          <a:lstStyle/>
          <a:p>
            <a:pPr algn="ctr"/>
            <a:r>
              <a:rPr lang="es-ES" dirty="0" smtClean="0"/>
              <a:t>DERECHOS DEL PACIENTE</a:t>
            </a:r>
            <a:endParaRPr lang="es-A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729809"/>
          </a:xfrm>
        </p:spPr>
        <p:txBody>
          <a:bodyPr>
            <a:normAutofit/>
          </a:bodyPr>
          <a:lstStyle/>
          <a:p>
            <a:pPr algn="ctr"/>
            <a:r>
              <a:rPr lang="es-ES" sz="3200" dirty="0" smtClean="0"/>
              <a:t>LEY 26529 SANCIONADA EL 21/10/2009</a:t>
            </a:r>
            <a:endParaRPr lang="es-AR" sz="3200" dirty="0"/>
          </a:p>
        </p:txBody>
      </p:sp>
    </p:spTree>
    <p:extLst>
      <p:ext uri="{BB962C8B-B14F-4D97-AF65-F5344CB8AC3E}">
        <p14:creationId xmlns:p14="http://schemas.microsoft.com/office/powerpoint/2010/main" val="307818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308460"/>
          </a:xfrm>
        </p:spPr>
        <p:txBody>
          <a:bodyPr/>
          <a:lstStyle/>
          <a:p>
            <a:pPr algn="ctr"/>
            <a:r>
              <a:rPr lang="es-ES" dirty="0" smtClean="0"/>
              <a:t>ENFERMEDAD IRREVERSIBLE, INCURABLE O EN ESTADO TERMINAL.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Cuando el paciente este informado en forma fehaciente de esa situación, tiene el derecho a manifestar SU VOLUNTAD, ya sea el rechazo a intervenciones quirúrgicas o reanimación artificial, también puede rechazar procesos de hidratación o alimentación cuando los mismos produzcan como único efecto la prolongación de ese estado terminal.</a:t>
            </a:r>
          </a:p>
          <a:p>
            <a:pPr algn="just"/>
            <a:r>
              <a:rPr lang="es-ES" dirty="0" smtClean="0"/>
              <a:t>En todos los casos la interrupción de esos procedimientos no afectará aquellas destinadas al adecuado control y alivio del sufrimiento del paciente.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872" y="5030148"/>
            <a:ext cx="1738126" cy="173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21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INFORMACION SANITARIA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PACIENTE TIENE DERECHO A RECIBIR LA INFORMACION SANITARIA NECESARIA, O NO RECIBIRLA. </a:t>
            </a:r>
            <a:endParaRPr lang="es-ES" dirty="0"/>
          </a:p>
          <a:p>
            <a:r>
              <a:rPr lang="es-ES" dirty="0" smtClean="0"/>
              <a:t>ESTA INFORMACION DEBE SER CLARA, SUFICIENTE Y ADECUADA A LA CAPACIDAD EL PACIENTE, CUANDO NO PUEDA SER COMPRENDIDA POR EL, SE LA PUEDE BRINDAR A </a:t>
            </a:r>
            <a:r>
              <a:rPr lang="es-ES" dirty="0"/>
              <a:t> </a:t>
            </a:r>
            <a:r>
              <a:rPr lang="es-ES" dirty="0" smtClean="0"/>
              <a:t>TERCERAS PERSONAS.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088" y="481298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9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INTERCONSULTA MEDICA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PACIENTE TIENE DERECHO A RECIBIR LA INFORMACION EN FORMA ESCRITA, PARA OBTENER OTRA OPINION.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197" y="435692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05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es-ES" sz="4000" b="1" dirty="0">
                <a:solidFill>
                  <a:srgbClr val="FEFEFE"/>
                </a:solidFill>
                <a:latin typeface="+mj-lt"/>
                <a:ea typeface="+mj-ea"/>
                <a:cs typeface="+mj-cs"/>
              </a:rPr>
              <a:t>ES LA DECLARACION DE </a:t>
            </a:r>
            <a:r>
              <a:rPr lang="es-ES" sz="4000" b="1" dirty="0" smtClean="0">
                <a:solidFill>
                  <a:srgbClr val="FEFEFE"/>
                </a:solidFill>
                <a:latin typeface="+mj-lt"/>
                <a:ea typeface="+mj-ea"/>
                <a:cs typeface="+mj-cs"/>
              </a:rPr>
              <a:t>VOLUNTAD </a:t>
            </a:r>
            <a:r>
              <a:rPr lang="es-ES" sz="4000" b="1" dirty="0">
                <a:solidFill>
                  <a:srgbClr val="FEFEFE"/>
                </a:solidFill>
                <a:latin typeface="+mj-lt"/>
                <a:ea typeface="+mj-ea"/>
                <a:cs typeface="+mj-cs"/>
              </a:rPr>
              <a:t>SUFICIENTE EFECTUADA POR EL </a:t>
            </a:r>
            <a:r>
              <a:rPr lang="es-ES" sz="4000" b="1" dirty="0" smtClean="0">
                <a:solidFill>
                  <a:srgbClr val="FEFEFE"/>
                </a:solidFill>
                <a:latin typeface="+mj-lt"/>
                <a:ea typeface="+mj-ea"/>
                <a:cs typeface="+mj-cs"/>
              </a:rPr>
              <a:t>PACIENTE O QUIEN LO REPRESENTE</a:t>
            </a:r>
            <a:endParaRPr lang="es-AR" sz="4000" b="1" dirty="0">
              <a:solidFill>
                <a:srgbClr val="FEFEFE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2294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 smtClean="0"/>
              <a:t>LA INFORMACION QUE RECIBE EL PACIENTE ANTES DE DAR SU CONSENTIMIENTO DEBE SER RESPECTO A :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SU ESTADO DE SALUD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EL PROCDEDIMIENTO PROPUESTO CON LOS OBJETIVOS PERSEGUIDOS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LOS BENEFICIOS ESPERADOS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PROCEDIMIENTOS ALTERNATIVOS, RIESGOS, BENEFICIOS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CONSECUENCIAS PREVISIBLES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EL DERECHO QUE LE ASISTE EN CASO DE PADECER UNA ENFERMEDAD IRREVERSIBLE, INCURABLE O EN ESTADIO TERMINAL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EL DERECHO A RECIBIR CUIDADOS PALIATIVOS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39259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 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dirty="0" smtClean="0"/>
              <a:t>OBLIGATORIEDAD</a:t>
            </a:r>
          </a:p>
          <a:p>
            <a:r>
              <a:rPr lang="es-ES" dirty="0" smtClean="0"/>
              <a:t>TANTO EN AMBITO PUBLICO O PRIVADO, SE REQUIERE EL CONSENTIMIENTO PACIENTE.</a:t>
            </a:r>
          </a:p>
          <a:p>
            <a:r>
              <a:rPr lang="es-ES" dirty="0" smtClean="0"/>
              <a:t>CUANDO SU ESTADO FISICO O PSIQUICO NO LO PERMITA, PODRA SER DADO POR: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CONYUGE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HIJOS MAYORES DE 18 AÑOS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PADRES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HERMANOS MAYORES DE 18 AÑOS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NIETOS MAYORES DE 18 AÑOS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ABUELOS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PARIENTE CONSANGUINEO HASTA EL CUARTO GRADO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PARIENTE POR AFINIDAD HASTA SEGUNDO GRADO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REPRESENTANTE LEGAL, TUTOR O CURADOR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558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 PESAR DE SU SITUACION FISICA O PSIQUICA SE DEBE GARANTIZAR QUE,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 algn="ctr">
              <a:spcBef>
                <a:spcPct val="0"/>
              </a:spcBef>
              <a:buNone/>
            </a:pPr>
            <a:r>
              <a:rPr lang="es-ES" sz="4000" b="1" dirty="0">
                <a:solidFill>
                  <a:srgbClr val="FEFEFE"/>
                </a:solidFill>
                <a:latin typeface="+mj-lt"/>
                <a:ea typeface="+mj-ea"/>
                <a:cs typeface="+mj-cs"/>
              </a:rPr>
              <a:t> EL PACIENTE PARTICIPE DE LA TOMA DE DECISIONES</a:t>
            </a:r>
            <a:endParaRPr lang="es-AR" sz="4000" b="1" dirty="0">
              <a:solidFill>
                <a:srgbClr val="FEFEFE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643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</a:t>
            </a:r>
            <a:br>
              <a:rPr lang="es-ES" dirty="0" smtClean="0"/>
            </a:br>
            <a:r>
              <a:rPr lang="es-ES" dirty="0" smtClean="0"/>
              <a:t>INSTRUMENTACION</a:t>
            </a:r>
            <a:endParaRPr lang="es-AR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s-ES" sz="4000" b="1" smtClean="0">
                <a:solidFill>
                  <a:srgbClr val="FEFEFE"/>
                </a:solidFill>
                <a:latin typeface="+mj-lt"/>
                <a:ea typeface="+mj-ea"/>
                <a:cs typeface="+mj-cs"/>
              </a:rPr>
              <a:t>VERBAL	</a:t>
            </a:r>
            <a:endParaRPr lang="es-AR" sz="4000" b="1" dirty="0">
              <a:solidFill>
                <a:srgbClr val="FEFEF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s-ES" sz="4000" b="1" dirty="0" smtClean="0">
              <a:solidFill>
                <a:srgbClr val="FEFEFE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s-ES" sz="4000" b="1" dirty="0" smtClean="0">
                <a:solidFill>
                  <a:srgbClr val="FEFEFE"/>
                </a:solidFill>
                <a:latin typeface="+mj-lt"/>
                <a:ea typeface="+mj-ea"/>
                <a:cs typeface="+mj-cs"/>
              </a:rPr>
              <a:t>ESCRITO</a:t>
            </a:r>
          </a:p>
          <a:p>
            <a:r>
              <a:rPr lang="es-ES" sz="1500" dirty="0" smtClean="0"/>
              <a:t>INTERNACION</a:t>
            </a:r>
          </a:p>
          <a:p>
            <a:r>
              <a:rPr lang="es-ES" sz="1500" dirty="0" smtClean="0"/>
              <a:t>INTERVENCION QUIRURGICA</a:t>
            </a:r>
          </a:p>
          <a:p>
            <a:r>
              <a:rPr lang="es-ES" sz="1500" dirty="0" smtClean="0"/>
              <a:t>PROCEDIMIENTOS DIAGNOSTICOS Y TERAPEUTICOS INVASIVOS</a:t>
            </a:r>
          </a:p>
          <a:p>
            <a:r>
              <a:rPr lang="es-ES" sz="1500" dirty="0" smtClean="0"/>
              <a:t>PROCEDIMIENTOS QUE IMPLICAN RIESGOS</a:t>
            </a:r>
          </a:p>
          <a:p>
            <a:r>
              <a:rPr lang="es-ES" sz="1500" dirty="0" smtClean="0"/>
              <a:t>REVOCACION</a:t>
            </a:r>
          </a:p>
          <a:p>
            <a:r>
              <a:rPr lang="es-ES" sz="1500" dirty="0" smtClean="0"/>
              <a:t>CUANDO SE TRATE DE UN ENFERMEDAD IRREVERSIBLE, INCURABLE O EN ESTADO TERMINAL, </a:t>
            </a:r>
          </a:p>
          <a:p>
            <a:pPr marL="0" indent="0">
              <a:buNone/>
            </a:pPr>
            <a:r>
              <a:rPr lang="es-ES" dirty="0" smtClean="0"/>
              <a:t>SE DEBE LABRAR UN ACTA CON LA FIRMA DE TODOS LOS INTERVINIENTES, en este ultimo supuesto.</a:t>
            </a:r>
          </a:p>
          <a:p>
            <a:pPr marL="0" indent="0">
              <a:buNone/>
            </a:pPr>
            <a:endParaRPr lang="es-ES" sz="1500" dirty="0" smtClean="0"/>
          </a:p>
          <a:p>
            <a:pPr marL="0" indent="0" algn="ctr">
              <a:buNone/>
            </a:pPr>
            <a:endParaRPr lang="es-AR" sz="4000" b="1" dirty="0">
              <a:solidFill>
                <a:srgbClr val="FEFEFE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0518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</a:t>
            </a:r>
            <a:endParaRPr lang="es-AR" dirty="0"/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CUANDO SE REALIZA CON FINES ACADEMICOS: 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SE REQUIERE EL CONSENTIMIENTO DEL PACIENTE Y DEL PROFESIONAL INTERVINIENTE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" dirty="0" smtClean="0"/>
              <a:t>PREVIO A LA EXPOSICION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6265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</a:t>
            </a:r>
            <a:br>
              <a:rPr lang="es-ES" dirty="0" smtClean="0"/>
            </a:br>
            <a:r>
              <a:rPr lang="es-ES" dirty="0" smtClean="0"/>
              <a:t>EXCEPCIONES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EL PROFESIONAL DE LA SALUD QUEDARÁ EXIMIDO DE REQUERIR EL CONSENTIMIENTO</a:t>
            </a:r>
            <a:endParaRPr lang="es-AR" dirty="0"/>
          </a:p>
          <a:p>
            <a:r>
              <a:rPr lang="es-ES" dirty="0" smtClean="0"/>
              <a:t>CUANDO MEDIARE GRAVE PELIGRO PARA LA SALUD PUBLICA</a:t>
            </a:r>
          </a:p>
          <a:p>
            <a:r>
              <a:rPr lang="es-ES" dirty="0" smtClean="0"/>
              <a:t>CUANDO MEDIARE UNA SITUACION DE EMERGENCIA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 smtClean="0"/>
              <a:t>CON GRAVE PELIGRO PARA LA SALUD O VIDA DEL PACIENTE Y ANTE LA SITUACION DE NO PODER ESPERAR EL CONSENTIMIENTO DE NADIE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792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4000" dirty="0"/>
              <a:t>Los derechos del paciente incluyen estar informado del estado de su salud, estar envuelto en el plan de su cuidado y tratamiento y tener la oportunidad de solicitar </a:t>
            </a:r>
            <a:r>
              <a:rPr lang="es-MX" sz="4000" dirty="0" err="1"/>
              <a:t>ó</a:t>
            </a:r>
            <a:r>
              <a:rPr lang="es-MX" sz="4000" dirty="0"/>
              <a:t> negar el tratamiento.</a:t>
            </a:r>
            <a:endParaRPr lang="es-AR" sz="4000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145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</a:t>
            </a:r>
            <a:br>
              <a:rPr lang="es-ES" dirty="0" smtClean="0"/>
            </a:br>
            <a:r>
              <a:rPr lang="es-ES" dirty="0" smtClean="0"/>
              <a:t>REVOCABILIDAD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PACIENTE PUEDE REVOCAR SU DECISION, EL PROFESIONAL DEBE ACATAR ESA DECISION Y DEJAR COSNTANCIA EN LA HISTORIA CLINICA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1784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</a:t>
            </a:r>
            <a:br>
              <a:rPr lang="es-ES" dirty="0" smtClean="0"/>
            </a:br>
            <a:r>
              <a:rPr lang="es-ES" dirty="0" smtClean="0"/>
              <a:t>DIRECTIVAS ANTICIPADAS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TODA PERSONA MAYOR DE EDAD PUEDE DISPONER DIRECTIVAS ANTICIPADAS SOBRE SU SALUD, PUDIENDO CONSENTIR O RECHAZAR TRATAMIENTOS PALIATIVOS O PREVENTIVOS Y DECISIONES RELATIVAS A SU SALUD,</a:t>
            </a:r>
          </a:p>
          <a:p>
            <a:r>
              <a:rPr lang="es-ES" dirty="0" smtClean="0"/>
              <a:t>EL PROFESIONAL DEBE ACEPTARLAS,</a:t>
            </a:r>
          </a:p>
          <a:p>
            <a:r>
              <a:rPr lang="es-ES" dirty="0" smtClean="0"/>
              <a:t>DEBE HABERSE FORMULADO POR ESCRITO ANTE ESCRIBANO PUBLICO O JUZGADOS DE PRIMERA INSTANCIA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7487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PROFESIONAL INTERVINIENTE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SI EL PROFESIONAL OBRÓ DE ACUERDO A ESTAS DISPOSICIONES NO TENDRA RESPONSABILIDAD CIVIL, PENAL NI ADMINISTRATIVA.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9083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5400" dirty="0" smtClean="0"/>
              <a:t>HISTORIA CLINICA</a:t>
            </a:r>
            <a:endParaRPr lang="es-AR" sz="5400" dirty="0"/>
          </a:p>
        </p:txBody>
      </p:sp>
      <p:sp>
        <p:nvSpPr>
          <p:cNvPr id="5" name="Marcador de texto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200" dirty="0" smtClean="0"/>
              <a:t>ES UN DOCUMENTO OBLIGATORIO, CRONOLOGICO, FOLIADO Y COMPLETO EN EL QUE COSNTE TODA ACTUACION REALIZADA AL PACIENTE POR PROFESIONALES Y AUXILIARES DE LA SALUD</a:t>
            </a:r>
            <a:endParaRPr lang="es-AR" sz="3200" dirty="0"/>
          </a:p>
        </p:txBody>
      </p:sp>
    </p:spTree>
    <p:extLst>
      <p:ext uri="{BB962C8B-B14F-4D97-AF65-F5344CB8AC3E}">
        <p14:creationId xmlns:p14="http://schemas.microsoft.com/office/powerpoint/2010/main" val="360344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HISTORIA CLINICA INFORMATIZADA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CONTENIDO PUEDE SERLO, SIEMPRE QUE, 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ASEGUREN LA PRESERVACION DE </a:t>
            </a:r>
          </a:p>
          <a:p>
            <a:pPr lvl="2">
              <a:buFont typeface="+mj-lt"/>
              <a:buAutoNum type="arabicPeriod"/>
            </a:pPr>
            <a:r>
              <a:rPr lang="es-ES" dirty="0" smtClean="0"/>
              <a:t>SU INTEGRIDAD</a:t>
            </a:r>
          </a:p>
          <a:p>
            <a:pPr lvl="2">
              <a:buFont typeface="+mj-lt"/>
              <a:buAutoNum type="arabicPeriod"/>
            </a:pPr>
            <a:r>
              <a:rPr lang="es-ES" dirty="0" smtClean="0"/>
              <a:t>AUTENTICIDAD</a:t>
            </a:r>
          </a:p>
          <a:p>
            <a:pPr lvl="2">
              <a:buFont typeface="+mj-lt"/>
              <a:buAutoNum type="arabicPeriod"/>
            </a:pPr>
            <a:r>
              <a:rPr lang="es-ES" dirty="0" smtClean="0"/>
              <a:t>INALTERABILIDAD</a:t>
            </a:r>
          </a:p>
          <a:p>
            <a:pPr lvl="2">
              <a:buFont typeface="+mj-lt"/>
              <a:buAutoNum type="arabicPeriod"/>
            </a:pPr>
            <a:r>
              <a:rPr lang="es-ES" dirty="0" smtClean="0"/>
              <a:t>PERDURABILIDAD</a:t>
            </a:r>
          </a:p>
          <a:p>
            <a:pPr lvl="2">
              <a:buFont typeface="+mj-lt"/>
              <a:buAutoNum type="arabicPeriod"/>
            </a:pPr>
            <a:r>
              <a:rPr lang="es-ES" dirty="0" smtClean="0"/>
              <a:t>RECUPERABILIDAD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Y QUE SE ADOPTEN MEDIOS RESTRINGIDOS CON CLAVES DE IDENTIFICACION, PARA EVITAR MODIFICACIONES EN LA MISMA.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372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271884"/>
          </a:xfrm>
        </p:spPr>
        <p:txBody>
          <a:bodyPr/>
          <a:lstStyle/>
          <a:p>
            <a:pPr algn="ctr"/>
            <a:r>
              <a:rPr lang="es-ES" dirty="0" smtClean="0"/>
              <a:t>HISTORIA CLINICA</a:t>
            </a:r>
            <a:br>
              <a:rPr lang="es-ES" dirty="0" smtClean="0"/>
            </a:br>
            <a:r>
              <a:rPr lang="es-ES" dirty="0" smtClean="0"/>
              <a:t>TITULARIDAD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PACIENTE ES EL TITULAR, A SU SIMPLE REQUERIMIENTO DEBE SUMINISTRARSELE UNA COPIA.</a:t>
            </a:r>
          </a:p>
          <a:p>
            <a:r>
              <a:rPr lang="es-ES" dirty="0" smtClean="0"/>
              <a:t>FIRMADA POR AUTORIDAD COMPETENTE</a:t>
            </a:r>
          </a:p>
          <a:p>
            <a:r>
              <a:rPr lang="es-ES" dirty="0" smtClean="0"/>
              <a:t>DENTRO DE LAS 48 HS.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1626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223116"/>
          </a:xfrm>
        </p:spPr>
        <p:txBody>
          <a:bodyPr/>
          <a:lstStyle/>
          <a:p>
            <a:pPr algn="ctr"/>
            <a:r>
              <a:rPr lang="es-ES" dirty="0" smtClean="0"/>
              <a:t>HISTORIA CLINICA</a:t>
            </a:r>
            <a:br>
              <a:rPr lang="es-ES" dirty="0" smtClean="0"/>
            </a:br>
            <a:r>
              <a:rPr lang="es-ES" dirty="0" smtClean="0"/>
              <a:t>CONTENIDO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FECHA DEL INICIO DE LA CONFECCION.</a:t>
            </a:r>
          </a:p>
          <a:p>
            <a:r>
              <a:rPr lang="es-ES" dirty="0" smtClean="0"/>
              <a:t>DATOS IDENTIFICATORIOS DEL PACIENTE Y NUCLEO FAMILIAR</a:t>
            </a:r>
          </a:p>
          <a:p>
            <a:r>
              <a:rPr lang="es-ES" dirty="0" smtClean="0"/>
              <a:t>DEL PROFESIONAL INTERVINIETE Y SU ESPECIALIDAD</a:t>
            </a:r>
          </a:p>
          <a:p>
            <a:r>
              <a:rPr lang="es-ES" dirty="0" smtClean="0"/>
              <a:t>REGISTROS CLAROS Y PRECISOS DE LOS ACTOS POR LOS PROFESIONALES Y AUXILIARES</a:t>
            </a:r>
          </a:p>
          <a:p>
            <a:r>
              <a:rPr lang="es-ES" dirty="0" smtClean="0"/>
              <a:t>ANTECEDENTES GENETICOS, FISIOLOGICOS Y PATOLOGICOS DEL PACIENTE</a:t>
            </a:r>
          </a:p>
          <a:p>
            <a:r>
              <a:rPr lang="es-ES" dirty="0" smtClean="0"/>
              <a:t>EN REGISTROS ODONTOLOGICOS, DEBEN CONTENER REGISTROS QUE PERMITAN LA IDENTIFICACION DEL PACIENTE</a:t>
            </a:r>
          </a:p>
          <a:p>
            <a:r>
              <a:rPr lang="es-ES" dirty="0" smtClean="0"/>
              <a:t>TODO ACTO MEDICO REALIZADO O INDICADO, MEDICAMENTOS, TRATAMIENTOS, PRACTICAS, ESTUDIOS, DIAGNOSTICO PRESUNTIVO, INGRESOS Y EGRESOS.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6959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HISTORIA CLINICA</a:t>
            </a:r>
            <a:br>
              <a:rPr lang="es-ES" dirty="0" smtClean="0"/>
            </a:br>
            <a:r>
              <a:rPr lang="es-ES" dirty="0" smtClean="0"/>
              <a:t>DATOS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MISMA SE PUEDE TRANSCRIBIR UTILIZANDO LA MOMENCLATURA  Y MODELOS UNIVERSALES ADOPTADOS Y ACTUALIZADOS POR LA </a:t>
            </a:r>
          </a:p>
          <a:p>
            <a:pPr marL="0" indent="0" algn="ctr">
              <a:buNone/>
            </a:pPr>
            <a:r>
              <a:rPr lang="es-ES" sz="2800" dirty="0" smtClean="0"/>
              <a:t>ORGANIZACIÓN MUNDIAL DE LA SALUD</a:t>
            </a:r>
          </a:p>
          <a:p>
            <a:r>
              <a:rPr lang="es-ES" dirty="0" smtClean="0"/>
              <a:t>EN EL REGISTRO ODONTOLOGICO, SE DEBEN INDIVIDUALIZAR LAS PIEZAS DENTALES EN FORMA ESTANDARIZADA, SISTEMA BINARIO Y COLORES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3822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HISTORIA CLINICA</a:t>
            </a:r>
            <a:br>
              <a:rPr lang="es-ES" dirty="0" smtClean="0"/>
            </a:br>
            <a:r>
              <a:rPr lang="es-ES" dirty="0" smtClean="0"/>
              <a:t>INTEGRIDAD</a:t>
            </a:r>
            <a:br>
              <a:rPr lang="es-ES" dirty="0" smtClean="0"/>
            </a:b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sz="2400" dirty="0" smtClean="0"/>
              <a:t>QUE FORMA PARTE DE LA HISTORIA CLINICA</a:t>
            </a:r>
            <a:endParaRPr lang="es-AR" sz="240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6"/>
          </p:nvPr>
        </p:nvSpPr>
        <p:spPr>
          <a:xfrm>
            <a:off x="7071360" y="1081456"/>
            <a:ext cx="4313283" cy="4075465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s-ES" dirty="0" smtClean="0"/>
              <a:t>CONSENTIMIENTOS INFORMADOS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INDICACIONES MEDICAS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PLANILLAS DE ENFERMERIA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PROTOCOLOS QUIRURGICOS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PRESCIPCIONES DIETARIAS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ESTUDIOS Y PRACTICAS REALIZADAS, RECHAZADAS O ABNADONADAS</a:t>
            </a:r>
          </a:p>
          <a:p>
            <a:r>
              <a:rPr lang="es-ES" dirty="0" smtClean="0"/>
              <a:t>TODOS DEBEN ESTAR FIRMADOS Y SELLADOS POR CADA PROFESIONAL</a:t>
            </a:r>
          </a:p>
          <a:p>
            <a:pPr marL="342900" indent="-342900">
              <a:buFont typeface="+mj-lt"/>
              <a:buAutoNum type="arabicPeriod"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83749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08796"/>
          </a:xfrm>
        </p:spPr>
        <p:txBody>
          <a:bodyPr/>
          <a:lstStyle/>
          <a:p>
            <a:pPr algn="ctr"/>
            <a:r>
              <a:rPr lang="es-ES" dirty="0" smtClean="0"/>
              <a:t>HISTORIA CLINICA</a:t>
            </a:r>
            <a:br>
              <a:rPr lang="es-ES" dirty="0" smtClean="0"/>
            </a:br>
            <a:r>
              <a:rPr lang="es-ES" dirty="0" smtClean="0"/>
              <a:t>UNICIDAD</a:t>
            </a:r>
            <a:endParaRPr lang="es-AR" dirty="0"/>
          </a:p>
        </p:txBody>
      </p:sp>
      <p:sp>
        <p:nvSpPr>
          <p:cNvPr id="6" name="Marcador de texto 5"/>
          <p:cNvSpPr>
            <a:spLocks noGrp="1"/>
          </p:cNvSpPr>
          <p:nvPr>
            <p:ph type="body" idx="1"/>
          </p:nvPr>
        </p:nvSpPr>
        <p:spPr>
          <a:xfrm>
            <a:off x="810000" y="5242560"/>
            <a:ext cx="10561418" cy="1121664"/>
          </a:xfrm>
        </p:spPr>
        <p:txBody>
          <a:bodyPr/>
          <a:lstStyle/>
          <a:p>
            <a:pPr algn="ctr"/>
            <a:r>
              <a:rPr lang="es-ES" sz="2400" dirty="0" smtClean="0"/>
              <a:t>DEBE SER UNICA, DENTRO DE CADA ESTABLECIMIENTO ASISTENCIAL PUBLICO O PRIVADO, Y EL PACIENTE POSEER UNA CLAVE UNIFORME PARA VERLA</a:t>
            </a: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147779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ART. 1 AMBITO DE APLICACION</a:t>
            </a:r>
            <a:endParaRPr lang="es-AR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EL EJERCICIO DE LOS DERECHOS DEL PACIENTE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AUTONOMIA DE LA VOLUNTAD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INFORMACION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DOCUMENTACION CLINICA</a:t>
            </a:r>
            <a:endParaRPr lang="es-AR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425" y="3459516"/>
            <a:ext cx="3388276" cy="249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10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296268"/>
          </a:xfrm>
        </p:spPr>
        <p:txBody>
          <a:bodyPr/>
          <a:lstStyle/>
          <a:p>
            <a:pPr algn="ctr"/>
            <a:r>
              <a:rPr lang="es-ES" dirty="0" smtClean="0"/>
              <a:t>HISTORIA CLINICA</a:t>
            </a:r>
            <a:br>
              <a:rPr lang="es-ES" dirty="0" smtClean="0"/>
            </a:br>
            <a:r>
              <a:rPr lang="es-ES" dirty="0" smtClean="0"/>
              <a:t>INVIOLABILIDAD DEPOSITARIOS</a:t>
            </a:r>
            <a:endParaRPr lang="es-AR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La historia clínica es inviolable. </a:t>
            </a:r>
            <a:endParaRPr lang="es-MX" dirty="0" smtClean="0"/>
          </a:p>
          <a:p>
            <a:r>
              <a:rPr lang="es-MX" dirty="0" smtClean="0"/>
              <a:t>Los </a:t>
            </a:r>
            <a:r>
              <a:rPr lang="es-MX" dirty="0"/>
              <a:t>establecimientos asistenciales públicos o privados y los profesionales de la salud, en su calidad de titulares de consultorios privados, </a:t>
            </a:r>
            <a:endParaRPr lang="es-MX" dirty="0" smtClean="0"/>
          </a:p>
          <a:p>
            <a:pPr marL="800100" lvl="1" indent="-342900">
              <a:buFont typeface="+mj-lt"/>
              <a:buAutoNum type="arabicPeriod"/>
            </a:pPr>
            <a:r>
              <a:rPr lang="es-MX" dirty="0" smtClean="0"/>
              <a:t>tienen </a:t>
            </a:r>
            <a:r>
              <a:rPr lang="es-MX" dirty="0"/>
              <a:t>a su cargo su guarda y </a:t>
            </a:r>
            <a:r>
              <a:rPr lang="es-MX" dirty="0" smtClean="0"/>
              <a:t>custodia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dirty="0" smtClean="0"/>
              <a:t>asumiendo </a:t>
            </a:r>
            <a:r>
              <a:rPr lang="es-MX" dirty="0"/>
              <a:t>el carácter de </a:t>
            </a:r>
            <a:r>
              <a:rPr lang="es-MX" dirty="0" smtClean="0"/>
              <a:t>depositario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dirty="0" smtClean="0"/>
              <a:t>debiendo </a:t>
            </a:r>
            <a:r>
              <a:rPr lang="es-MX" dirty="0"/>
              <a:t>instrumentar los medios y recursos necesarios a fin de evitar el acceso a la información contenida en ella por personas no autorizadas. </a:t>
            </a:r>
            <a:endParaRPr lang="es-MX" dirty="0" smtClean="0"/>
          </a:p>
          <a:p>
            <a:r>
              <a:rPr lang="es-MX" dirty="0" smtClean="0"/>
              <a:t>los </a:t>
            </a:r>
            <a:r>
              <a:rPr lang="es-MX" dirty="0"/>
              <a:t>depositarios </a:t>
            </a:r>
            <a:r>
              <a:rPr lang="es-MX" dirty="0" smtClean="0"/>
              <a:t>son responsables civiles.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662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247500"/>
          </a:xfrm>
        </p:spPr>
        <p:txBody>
          <a:bodyPr/>
          <a:lstStyle/>
          <a:p>
            <a:pPr algn="ctr"/>
            <a:r>
              <a:rPr lang="es-ES" dirty="0"/>
              <a:t>HISTORIA CLINICA</a:t>
            </a:r>
            <a:br>
              <a:rPr lang="es-ES" dirty="0"/>
            </a:br>
            <a:r>
              <a:rPr lang="es-ES" dirty="0" smtClean="0"/>
              <a:t>INVIOLABILIDAD DEPOSITARIOS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Una vez vencido el plazo de DIEZ (10) años, el depositario podrá proceder a:</a:t>
            </a:r>
          </a:p>
          <a:p>
            <a:endParaRPr lang="es-MX" dirty="0" smtClean="0"/>
          </a:p>
          <a:p>
            <a:r>
              <a:rPr lang="es-MX" dirty="0" smtClean="0"/>
              <a:t>a) Entregar la Historia Clínica al paciente</a:t>
            </a:r>
          </a:p>
          <a:p>
            <a:endParaRPr lang="es-MX" dirty="0" smtClean="0"/>
          </a:p>
          <a:p>
            <a:r>
              <a:rPr lang="es-MX" dirty="0" smtClean="0"/>
              <a:t>b) Llegar a un acuerdo con el paciente para continuar con el depósito de la historia clínica, </a:t>
            </a:r>
          </a:p>
          <a:p>
            <a:r>
              <a:rPr lang="es-MX" dirty="0" smtClean="0"/>
              <a:t>c) Su informatización, microfilmación u otro mecanismo idóneo para resguardar la información allí contenida.</a:t>
            </a:r>
          </a:p>
          <a:p>
            <a:endParaRPr lang="es-MX" dirty="0" smtClean="0"/>
          </a:p>
          <a:p>
            <a:r>
              <a:rPr lang="es-MX" dirty="0" smtClean="0"/>
              <a:t>transcurridos los DIEZ (10) años, Los efectores de salud deberán comunicar a los pacientes que la Historia Clínica está a su disposición, al menos SEIS (6) meses antes del vencimiento de este plazo, por un medio fehaciente al último domicilio que hubiere denunciado.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4743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271884"/>
          </a:xfrm>
        </p:spPr>
        <p:txBody>
          <a:bodyPr/>
          <a:lstStyle/>
          <a:p>
            <a:pPr algn="ctr"/>
            <a:r>
              <a:rPr lang="es-ES" dirty="0"/>
              <a:t>HISTORIA CLINICA</a:t>
            </a:r>
            <a:br>
              <a:rPr lang="es-ES" dirty="0"/>
            </a:br>
            <a:r>
              <a:rPr lang="es-ES" dirty="0" smtClean="0"/>
              <a:t>LEGITIMACION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ES" sz="3200" dirty="0" smtClean="0"/>
              <a:t>QUIEN LA PUEDE SOLICITAR</a:t>
            </a:r>
            <a:endParaRPr lang="es-AR" sz="3200" dirty="0"/>
          </a:p>
          <a:p>
            <a:pPr marL="514350" indent="-514350">
              <a:buFont typeface="+mj-lt"/>
              <a:buAutoNum type="arabicPeriod"/>
            </a:pPr>
            <a:r>
              <a:rPr lang="es-ES" sz="3200" dirty="0" smtClean="0"/>
              <a:t>EL PACIENTE Y SU REPRESENTANTE LEGAL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3200" dirty="0" smtClean="0"/>
              <a:t>EL CONYUGE, EL CONVIVIENTE Y LOS HEREDEROS FORZOSOS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3200" dirty="0" smtClean="0"/>
              <a:t>LOS MEDICOS Y OTROS PORFESIONALES DE LA SALUD CON EXPRESA AUTORIZACION DEL PACIENTE</a:t>
            </a:r>
            <a:endParaRPr lang="es-AR" sz="3200" dirty="0"/>
          </a:p>
        </p:txBody>
      </p:sp>
    </p:spTree>
    <p:extLst>
      <p:ext uri="{BB962C8B-B14F-4D97-AF65-F5344CB8AC3E}">
        <p14:creationId xmlns:p14="http://schemas.microsoft.com/office/powerpoint/2010/main" val="237688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HISTORIA CLINICA</a:t>
            </a:r>
            <a:br>
              <a:rPr lang="es-ES" dirty="0"/>
            </a:br>
            <a:r>
              <a:rPr lang="es-ES" dirty="0"/>
              <a:t>LEGITIMACION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ANTE NEGATIVA</a:t>
            </a:r>
            <a:endParaRPr lang="es-AR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algn="ctr"/>
            <a:endParaRPr lang="es-ES" sz="5400" dirty="0" smtClean="0"/>
          </a:p>
          <a:p>
            <a:pPr algn="ctr"/>
            <a:r>
              <a:rPr lang="es-ES" sz="5400" smtClean="0"/>
              <a:t>HABEAS </a:t>
            </a:r>
            <a:r>
              <a:rPr lang="es-ES" sz="5400" dirty="0"/>
              <a:t>DATA</a:t>
            </a:r>
            <a:endParaRPr lang="es-AR" sz="5400" dirty="0"/>
          </a:p>
        </p:txBody>
      </p:sp>
    </p:spTree>
    <p:extLst>
      <p:ext uri="{BB962C8B-B14F-4D97-AF65-F5344CB8AC3E}">
        <p14:creationId xmlns:p14="http://schemas.microsoft.com/office/powerpoint/2010/main" val="269228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1790448"/>
          </a:xfrm>
        </p:spPr>
        <p:txBody>
          <a:bodyPr/>
          <a:lstStyle/>
          <a:p>
            <a:pPr algn="ctr"/>
            <a:r>
              <a:rPr lang="es-ES" sz="5400" dirty="0" smtClean="0"/>
              <a:t>SANCIONES</a:t>
            </a:r>
            <a:endParaRPr lang="es-AR" sz="540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SUSPENSION DE LA MATRICULA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LEY 17132</a:t>
            </a:r>
          </a:p>
          <a:p>
            <a:pPr marL="1085850" lvl="1" indent="-342900">
              <a:buFont typeface="+mj-lt"/>
              <a:buAutoNum type="arabicPeriod"/>
            </a:pPr>
            <a:r>
              <a:rPr lang="es-ES" dirty="0" smtClean="0"/>
              <a:t>APERCIBIMIENTO</a:t>
            </a:r>
          </a:p>
          <a:p>
            <a:pPr marL="1085850" lvl="1" indent="-342900">
              <a:buFont typeface="+mj-lt"/>
              <a:buAutoNum type="arabicPeriod"/>
            </a:pPr>
            <a:r>
              <a:rPr lang="es-ES" dirty="0" smtClean="0"/>
              <a:t>MULTA</a:t>
            </a:r>
          </a:p>
          <a:p>
            <a:pPr marL="1085850" lvl="1" indent="-342900">
              <a:buFont typeface="+mj-lt"/>
              <a:buAutoNum type="arabicPeriod"/>
            </a:pPr>
            <a:r>
              <a:rPr lang="es-ES" dirty="0" smtClean="0"/>
              <a:t>INHABILITACION </a:t>
            </a:r>
          </a:p>
          <a:p>
            <a:pPr marL="1085850" lvl="1" indent="-342900">
              <a:buFont typeface="+mj-lt"/>
              <a:buAutoNum type="arabicPeriod"/>
            </a:pPr>
            <a:r>
              <a:rPr lang="es-ES" dirty="0" smtClean="0"/>
              <a:t>CLAUSURA</a:t>
            </a:r>
          </a:p>
          <a:p>
            <a:pPr marL="1085850" lvl="1" indent="-342900">
              <a:buFont typeface="+mj-lt"/>
              <a:buAutoNum type="arabicPeriod"/>
            </a:pPr>
            <a:endParaRPr lang="es-ES" dirty="0"/>
          </a:p>
          <a:p>
            <a:pPr marL="1085850" lvl="1" indent="-342900">
              <a:buFont typeface="+mj-lt"/>
              <a:buAutoNum type="arabicPeriod"/>
            </a:pPr>
            <a:r>
              <a:rPr lang="es-ES" dirty="0" smtClean="0"/>
              <a:t>EN CASOS DE REINCIDENCIA, SANCIONES MAS GRAVES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3029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305412"/>
          </a:xfrm>
        </p:spPr>
        <p:txBody>
          <a:bodyPr/>
          <a:lstStyle/>
          <a:p>
            <a:pPr algn="ctr"/>
            <a:r>
              <a:rPr lang="es-MX" dirty="0"/>
              <a:t>¿Qué trato se le debe dar a una persona con discapacidad?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810000" y="1982341"/>
            <a:ext cx="1057199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2800" dirty="0"/>
          </a:p>
          <a:p>
            <a:pPr algn="just"/>
            <a:r>
              <a:rPr lang="es-MX" sz="3600" dirty="0"/>
              <a:t>La discapacidad no implica incapacidad, por eso, hay que tener en cuenta que el trato a que tienen derecho las personas con discapacidad es el mismo que el de cualquier otra persona, sin compasión, ni paternalismos, sino con naturalidad y respeto a su dignidad.</a:t>
            </a:r>
            <a:endParaRPr lang="es-AR" sz="3600" dirty="0"/>
          </a:p>
        </p:txBody>
      </p:sp>
    </p:spTree>
    <p:extLst>
      <p:ext uri="{BB962C8B-B14F-4D97-AF65-F5344CB8AC3E}">
        <p14:creationId xmlns:p14="http://schemas.microsoft.com/office/powerpoint/2010/main" val="39461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0929" y="454973"/>
            <a:ext cx="10571998" cy="1335117"/>
          </a:xfrm>
        </p:spPr>
        <p:txBody>
          <a:bodyPr/>
          <a:lstStyle/>
          <a:p>
            <a:pPr algn="ctr"/>
            <a:r>
              <a:rPr lang="es-ES" sz="3200" dirty="0" smtClean="0"/>
              <a:t>LEY 26378</a:t>
            </a:r>
            <a:br>
              <a:rPr lang="es-ES" sz="3200" dirty="0" smtClean="0"/>
            </a:br>
            <a:r>
              <a:rPr lang="es-ES" sz="3200" dirty="0" smtClean="0"/>
              <a:t>CONVENCION SOBRE LOS DERECHOS DE LAS PERSONAS CON DISCA</a:t>
            </a:r>
            <a:r>
              <a:rPr lang="es-ES" dirty="0" smtClean="0"/>
              <a:t>PACIDAD</a:t>
            </a:r>
            <a:endParaRPr lang="es-AR" dirty="0"/>
          </a:p>
        </p:txBody>
      </p:sp>
      <p:sp>
        <p:nvSpPr>
          <p:cNvPr id="3" name="Rectángulo 2"/>
          <p:cNvSpPr/>
          <p:nvPr/>
        </p:nvSpPr>
        <p:spPr>
          <a:xfrm>
            <a:off x="650929" y="1790090"/>
            <a:ext cx="11298264" cy="4520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AR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Propósito</a:t>
            </a:r>
            <a:endParaRPr lang="es-A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AR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propósito del presente protocolo es formar al personal de las administraciones públicas y privadas con funciones de atención al ciudadano en los conceptos y estrategias de trato adecuado a personas con discapacidad, para que brinden un trato personalizado e inclusivo,</a:t>
            </a:r>
            <a:r>
              <a:rPr lang="es-A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eliminando las barreras, ya sean visibles o invisibles, con respecto a las mismas, desarrollando las actitudes necesarias para relacionarse con personas con discapacidad y así eliminar los mitos y prejuicios existentes</a:t>
            </a:r>
            <a:endParaRPr lang="es-A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6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ACCESO A LA SALUD E INFORMACION</a:t>
            </a:r>
            <a:endParaRPr lang="es-AR" dirty="0"/>
          </a:p>
        </p:txBody>
      </p:sp>
      <p:sp>
        <p:nvSpPr>
          <p:cNvPr id="3" name="Rectángulo 2"/>
          <p:cNvSpPr/>
          <p:nvPr/>
        </p:nvSpPr>
        <p:spPr>
          <a:xfrm>
            <a:off x="810000" y="2867186"/>
            <a:ext cx="1079823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dirty="0"/>
              <a:t>•</a:t>
            </a:r>
            <a:r>
              <a:rPr lang="es-AR" sz="2000" dirty="0" smtClean="0"/>
              <a:t>Acceder a la atención de tu salud en forma gratuita, con el más alto nivel posible y cerca de donde vivís.</a:t>
            </a:r>
          </a:p>
          <a:p>
            <a:pPr algn="just"/>
            <a:r>
              <a:rPr lang="es-AR" sz="2000" dirty="0" smtClean="0"/>
              <a:t> </a:t>
            </a:r>
            <a:r>
              <a:rPr lang="es-AR" sz="2000" dirty="0"/>
              <a:t>•</a:t>
            </a:r>
            <a:r>
              <a:rPr lang="es-AR" sz="2000" dirty="0" smtClean="0"/>
              <a:t>A recibir atención adecuada en relación a tu salud sexual y reproductiva.</a:t>
            </a:r>
          </a:p>
          <a:p>
            <a:pPr algn="just"/>
            <a:r>
              <a:rPr lang="es-AR" sz="2000" dirty="0" smtClean="0"/>
              <a:t> </a:t>
            </a:r>
            <a:r>
              <a:rPr lang="es-AR" sz="2000" dirty="0"/>
              <a:t>•</a:t>
            </a:r>
            <a:r>
              <a:rPr lang="es-AR" sz="2000" dirty="0" smtClean="0"/>
              <a:t>A ser atendido por los mismos profesionales, en igualdad de condiciones con los </a:t>
            </a:r>
            <a:r>
              <a:rPr lang="es-AR" sz="2000" dirty="0"/>
              <a:t>demás. </a:t>
            </a:r>
            <a:endParaRPr lang="es-AR" sz="2000" dirty="0" smtClean="0"/>
          </a:p>
          <a:p>
            <a:pPr algn="just"/>
            <a:r>
              <a:rPr lang="es-AR" sz="2000" dirty="0" smtClean="0"/>
              <a:t>•A ser informado sobre tus problemas de salud, con los apoyos necesarios, para </a:t>
            </a:r>
            <a:r>
              <a:rPr lang="es-AR" sz="2000" dirty="0"/>
              <a:t>comprenderlo. </a:t>
            </a:r>
            <a:endParaRPr lang="es-AR" sz="2000" dirty="0" smtClean="0"/>
          </a:p>
          <a:p>
            <a:pPr algn="just"/>
            <a:r>
              <a:rPr lang="es-AR" sz="2000" dirty="0" smtClean="0"/>
              <a:t>•A que los médicos y enfermeros te cuiden igual que al resto de las personas y te traten adecuadamente</a:t>
            </a:r>
            <a:r>
              <a:rPr lang="es-AR" sz="2000" dirty="0"/>
              <a:t>. </a:t>
            </a:r>
            <a:endParaRPr lang="es-AR" sz="2000" dirty="0" smtClean="0"/>
          </a:p>
          <a:p>
            <a:pPr algn="just"/>
            <a:r>
              <a:rPr lang="es-AR" sz="2000" dirty="0" smtClean="0"/>
              <a:t>•A que tus datos personales y sobre tu salud sean confidenciales. </a:t>
            </a:r>
          </a:p>
          <a:p>
            <a:pPr algn="just"/>
            <a:r>
              <a:rPr lang="es-AR" sz="2000" dirty="0" smtClean="0"/>
              <a:t>•A que solamente vos des permiso para que se hagan estudios o tratamientos médicos y a contar con los apoyos, si lo necesitaras.</a:t>
            </a:r>
            <a:endParaRPr lang="es-AR" sz="2000" dirty="0"/>
          </a:p>
        </p:txBody>
      </p:sp>
    </p:spTree>
    <p:extLst>
      <p:ext uri="{BB962C8B-B14F-4D97-AF65-F5344CB8AC3E}">
        <p14:creationId xmlns:p14="http://schemas.microsoft.com/office/powerpoint/2010/main" val="122550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CONSENTIMIENTO INFORMADO</a:t>
            </a:r>
            <a:endParaRPr lang="es-AR" dirty="0"/>
          </a:p>
        </p:txBody>
      </p:sp>
      <p:sp>
        <p:nvSpPr>
          <p:cNvPr id="5" name="Rectángulo 4"/>
          <p:cNvSpPr/>
          <p:nvPr/>
        </p:nvSpPr>
        <p:spPr>
          <a:xfrm>
            <a:off x="3048000" y="2345563"/>
            <a:ext cx="6096000" cy="32338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AR" sz="2400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 consentimiento informado de personas con discapacidad se convierte en sí, en un mecanismo de salvaguardia, en la medida que a través de la provisión de apoyos y ajustes razonables, las personas con discapacidad pueden recibir información sobre la cual tomar decisiones en lo relacionado con las atenciones en salud.</a:t>
            </a:r>
            <a:endParaRPr lang="es-A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89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/>
              <a:t>Colaboración y auspicio institucional</a:t>
            </a:r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262" y="3246437"/>
            <a:ext cx="2876550" cy="1590675"/>
          </a:xfrm>
        </p:spPr>
      </p:pic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/>
              <a:t>Portal especializado en Legislación en Salud de la República Argentina.</a:t>
            </a:r>
          </a:p>
          <a:p>
            <a:endParaRPr lang="es-MX" dirty="0"/>
          </a:p>
          <a:p>
            <a:r>
              <a:rPr lang="es-MX" dirty="0"/>
              <a:t>LEGISALUD fue creado por: Resolución 1673/2007.</a:t>
            </a:r>
          </a:p>
          <a:p>
            <a:endParaRPr lang="es-MX" dirty="0"/>
          </a:p>
          <a:p>
            <a:r>
              <a:rPr lang="es-MX" dirty="0"/>
              <a:t>Contiene más de 37.000 normas sanitarias nacionales, provinciales y municipales a texto completo.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8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ART. 2 DERECHOS DEL PACIENTE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18712" y="2222287"/>
            <a:ext cx="10946568" cy="4532081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DERECHOS ESENCIALES ENTRE EL PACIENTE Y LOS PROFESIONALES SON: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ASISTENCIA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TRATO DIGNO Y RESPETUOSO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INTIMIDAD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CONFIDENCIALIDAD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AUTONOMIA DE LA VOLUNTAD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INFORMACION SANITARIA</a:t>
            </a:r>
          </a:p>
          <a:p>
            <a:pPr>
              <a:buFont typeface="+mj-lt"/>
              <a:buAutoNum type="arabicPeriod"/>
            </a:pPr>
            <a:r>
              <a:rPr lang="es-ES" dirty="0" smtClean="0"/>
              <a:t>INTERCONSULTA MEDICA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136" y="3286863"/>
            <a:ext cx="4451864" cy="32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60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/>
              <a:t>Colaboración y auspicio institucional</a:t>
            </a: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3070225"/>
            <a:ext cx="2352675" cy="1943100"/>
          </a:xfr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415" y="2143714"/>
            <a:ext cx="5457143" cy="4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3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/>
              <a:t>Colaboración y auspicio institucional</a:t>
            </a: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45" y="3246437"/>
            <a:ext cx="3868305" cy="2447781"/>
          </a:xfr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b="1" dirty="0"/>
              <a:t>Logros para la salud pública a lo largo de los </a:t>
            </a:r>
            <a:r>
              <a:rPr lang="es-MX" b="1" dirty="0" smtClean="0"/>
              <a:t>años, los invito a visualizarlo en la pagina oficial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0064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dirty="0"/>
              <a:t>Colaboración y auspicio institucional</a:t>
            </a: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975" y="2970212"/>
            <a:ext cx="2143125" cy="2143125"/>
          </a:xfrm>
        </p:spPr>
      </p:pic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/>
              <a:t>Por Una Humanidad Compartida</a:t>
            </a:r>
          </a:p>
          <a:p>
            <a:r>
              <a:rPr lang="es-MX" dirty="0"/>
              <a:t>La campaña hace hincapié en la unidad, la diversidad y la dignidad humana frente a los nuevos desafíos. La UNESCO contribuye a la paz y la seguridad promoviendo la colaboración entre las naciones a través de la educación, la ciencia y la cultura con el fin de fomentar el respeto universal por la justicia, el Estado de derecho y los derechos humanos y las libertades fundamentales.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5667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620002" y="488751"/>
            <a:ext cx="10571998" cy="1236140"/>
          </a:xfrm>
        </p:spPr>
        <p:txBody>
          <a:bodyPr/>
          <a:lstStyle/>
          <a:p>
            <a:pPr algn="ctr"/>
            <a:r>
              <a:rPr lang="es-ES" dirty="0" smtClean="0"/>
              <a:t>MUCHAS GRACIAS POR SU </a:t>
            </a:r>
            <a:r>
              <a:rPr lang="es-ES" dirty="0"/>
              <a:t>PARTICIPACION, INTERES </a:t>
            </a:r>
            <a:r>
              <a:rPr lang="es-ES" dirty="0" smtClean="0"/>
              <a:t>Y ATENCION.</a:t>
            </a:r>
            <a:endParaRPr lang="es-AR" dirty="0"/>
          </a:p>
        </p:txBody>
      </p:sp>
      <p:sp>
        <p:nvSpPr>
          <p:cNvPr id="6" name="Subtítul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5400" dirty="0" smtClean="0"/>
              <a:t>INSTITUTO DERECHO DE SALUD</a:t>
            </a:r>
          </a:p>
          <a:p>
            <a:pPr marL="0" indent="0" algn="ctr">
              <a:buNone/>
            </a:pPr>
            <a:r>
              <a:rPr lang="es-ES" sz="5400" dirty="0" smtClean="0"/>
              <a:t>COMISION DE DISCAPACIDAD</a:t>
            </a:r>
            <a:endParaRPr lang="es-AR" sz="5400" dirty="0"/>
          </a:p>
        </p:txBody>
      </p:sp>
      <p:sp>
        <p:nvSpPr>
          <p:cNvPr id="3" name="Rectángulo 2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519575" y="6356194"/>
            <a:ext cx="3203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DRA. IRMA ROSA ARTEAGA</a:t>
            </a:r>
            <a:endParaRPr lang="es-E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414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ASISTENCIA DEL PACIENTE </a:t>
            </a:r>
            <a:br>
              <a:rPr lang="es-ES" dirty="0" smtClean="0"/>
            </a:br>
            <a:r>
              <a:rPr lang="es-ES" dirty="0" smtClean="0"/>
              <a:t>EN ESPECIAL LOS NIÑOS NIÑAS Y ADOLESCENTES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dirty="0" smtClean="0"/>
              <a:t>TIENEN DERECHO A SER ASISTIDOS SIN MENOSCABO Y DISTINCION ALGUNA (IDEAS RELIGIOSAS, POLITICAS, RAZA, SEXO, ETC</a:t>
            </a:r>
          </a:p>
          <a:p>
            <a:pPr algn="just"/>
            <a:r>
              <a:rPr lang="es-ES" dirty="0" smtClean="0"/>
              <a:t>EL PROFESIONAL SOLO EXIMIRSE DE ESTE DEBER, CUANDO OTRO PROFESIONAL LO ESTE ATENDIENDO.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4167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TRATO DIGNO RESPETUOSO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LE DEBEN OTORGAR UN TRATO DIGNO Y RESPETUOSO DE SUS CONVICCIONES PERSONALES, MORALES, SOCIOCULTURALES, DE GENERO, DE PUDOR Y DEBE EXTENDERSE A SUS FAMILIARES.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294" y="4504563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1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INTIMIDAD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TODO PROFESIONAL DEBE RESGUARDAR LA INTIMIDAD Y CONFIDENCIALIDAD DE LOS DATOS DEL PACIENTE</a:t>
            </a:r>
            <a:endParaRPr lang="es-AR" dirty="0"/>
          </a:p>
          <a:p>
            <a:r>
              <a:rPr lang="es-ES" dirty="0" smtClean="0"/>
              <a:t>Si bien la ley 25326 (LEY DE PROTECCION DE DATOS, los protege),  aquí se vuelve a repetir,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074" y="4677156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5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CONFIDENCIALIDAD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TODA PERSONA QUE MANIPULE DOCUMENTACION CLINICA DEL PACIENTE DEBE GUARDAR RESERVA DE EXPONERLA, SALDO CAUSA JUDICIAL QUE LO SOLICITE</a:t>
            </a:r>
            <a:endParaRPr lang="es-A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057" y="4763452"/>
            <a:ext cx="3105150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2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AUTONOMIA DE LA VOLUNTAD</a:t>
            </a:r>
            <a:endParaRPr lang="es-AR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PACIENTE TIENE DERECHO A ACEPTAR O RECHAZAR DETERMINADAS TERAPIAS O PROCEDIMIENTOS MEDICOS O REVOCAR SU VOLUNTAD,</a:t>
            </a:r>
          </a:p>
          <a:p>
            <a:r>
              <a:rPr lang="es-ES" dirty="0" smtClean="0"/>
              <a:t>En especial los niños, niñas y adolescentes quienes están protegidos por la ley 26061, ley que los protege especialmente a ellos,</a:t>
            </a:r>
            <a:endParaRPr lang="es-A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600" y="492037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1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TM03457503[[fn=Citable]]</Template>
  <TotalTime>249</TotalTime>
  <Words>1775</Words>
  <Application>Microsoft Office PowerPoint</Application>
  <PresentationFormat>Panorámica</PresentationFormat>
  <Paragraphs>200</Paragraphs>
  <Slides>43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50" baseType="lpstr">
      <vt:lpstr>Arial</vt:lpstr>
      <vt:lpstr>Calibri</vt:lpstr>
      <vt:lpstr>Century Gothic</vt:lpstr>
      <vt:lpstr>Courier New</vt:lpstr>
      <vt:lpstr>Times New Roman</vt:lpstr>
      <vt:lpstr>Wingdings 2</vt:lpstr>
      <vt:lpstr>Citable</vt:lpstr>
      <vt:lpstr>DERECHOS DEL PACIENTE</vt:lpstr>
      <vt:lpstr>Los derechos del paciente incluyen estar informado del estado de su salud, estar envuelto en el plan de su cuidado y tratamiento y tener la oportunidad de solicitar ó negar el tratamiento.</vt:lpstr>
      <vt:lpstr>ART. 1 AMBITO DE APLICACION</vt:lpstr>
      <vt:lpstr>ART. 2 DERECHOS DEL PACIENTE</vt:lpstr>
      <vt:lpstr>ASISTENCIA DEL PACIENTE  EN ESPECIAL LOS NIÑOS NIÑAS Y ADOLESCENTES</vt:lpstr>
      <vt:lpstr>TRATO DIGNO RESPETUOSO</vt:lpstr>
      <vt:lpstr>INTIMIDAD</vt:lpstr>
      <vt:lpstr>CONFIDENCIALIDAD</vt:lpstr>
      <vt:lpstr>AUTONOMIA DE LA VOLUNTAD</vt:lpstr>
      <vt:lpstr>ENFERMEDAD IRREVERSIBLE, INCURABLE O EN ESTADO TERMINAL.</vt:lpstr>
      <vt:lpstr>INFORMACION SANITARIA</vt:lpstr>
      <vt:lpstr>INTERCONSULTA MEDICA</vt:lpstr>
      <vt:lpstr>CONSENTIMIENTO INFORMADO</vt:lpstr>
      <vt:lpstr>CONSENTIMIENTO INFORMADO</vt:lpstr>
      <vt:lpstr>CONSENTIMIENTO INFORMADO </vt:lpstr>
      <vt:lpstr>CONSENTIMIENTO INFORMADO</vt:lpstr>
      <vt:lpstr>CONSENTIMIENTO INFORMADO INSTRUMENTACION</vt:lpstr>
      <vt:lpstr>CONSENTIMIENTO INFORMADO</vt:lpstr>
      <vt:lpstr>CONSENTIMIENTO INFORMADO EXCEPCIONES</vt:lpstr>
      <vt:lpstr>CONSENTIMIENTO INFORMADO REVOCABILIDAD</vt:lpstr>
      <vt:lpstr>CONSENTIMIENTO INFORMADO DIRECTIVAS ANTICIPADAS</vt:lpstr>
      <vt:lpstr>PROFESIONAL INTERVINIENTE</vt:lpstr>
      <vt:lpstr>HISTORIA CLINICA</vt:lpstr>
      <vt:lpstr>HISTORIA CLINICA INFORMATIZADA</vt:lpstr>
      <vt:lpstr>HISTORIA CLINICA TITULARIDAD</vt:lpstr>
      <vt:lpstr>HISTORIA CLINICA CONTENIDO</vt:lpstr>
      <vt:lpstr>HISTORIA CLINICA DATOS</vt:lpstr>
      <vt:lpstr>HISTORIA CLINICA INTEGRIDAD </vt:lpstr>
      <vt:lpstr>HISTORIA CLINICA UNICIDAD</vt:lpstr>
      <vt:lpstr>HISTORIA CLINICA INVIOLABILIDAD DEPOSITARIOS</vt:lpstr>
      <vt:lpstr>HISTORIA CLINICA INVIOLABILIDAD DEPOSITARIOS</vt:lpstr>
      <vt:lpstr>HISTORIA CLINICA LEGITIMACION</vt:lpstr>
      <vt:lpstr>HISTORIA CLINICA LEGITIMACION</vt:lpstr>
      <vt:lpstr>SANCIONES</vt:lpstr>
      <vt:lpstr>¿Qué trato se le debe dar a una persona con discapacidad?</vt:lpstr>
      <vt:lpstr>LEY 26378 CONVENCION SOBRE LOS DERECHOS DE LAS PERSONAS CON DISCAPACIDAD</vt:lpstr>
      <vt:lpstr>ACCESO A LA SALUD E INFORMACION</vt:lpstr>
      <vt:lpstr>CONSENTIMIENTO INFORMADO</vt:lpstr>
      <vt:lpstr>Colaboración y auspicio institucional</vt:lpstr>
      <vt:lpstr>Colaboración y auspicio institucional</vt:lpstr>
      <vt:lpstr>Colaboración y auspicio institucional</vt:lpstr>
      <vt:lpstr>Colaboración y auspicio institucional</vt:lpstr>
      <vt:lpstr>MUCHAS GRACIAS POR SU PARTICIPACION, INTERES Y ATENCION.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DERECHOS DEL PACIENTE</dc:title>
  <dc:creator>Usuario de Windows</dc:creator>
  <cp:lastModifiedBy>Usuario de Windows</cp:lastModifiedBy>
  <cp:revision>44</cp:revision>
  <dcterms:created xsi:type="dcterms:W3CDTF">2023-08-18T17:10:17Z</dcterms:created>
  <dcterms:modified xsi:type="dcterms:W3CDTF">2023-08-21T14:57:22Z</dcterms:modified>
</cp:coreProperties>
</file>